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2" r:id="rId2"/>
    <p:sldId id="330" r:id="rId3"/>
    <p:sldId id="340" r:id="rId4"/>
    <p:sldId id="344" r:id="rId5"/>
    <p:sldId id="343" r:id="rId6"/>
    <p:sldId id="342" r:id="rId7"/>
    <p:sldId id="324" r:id="rId8"/>
    <p:sldId id="311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 Васильевич Лосев" initials="ВВЛ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68922" autoAdjust="0"/>
  </p:normalViewPr>
  <p:slideViewPr>
    <p:cSldViewPr>
      <p:cViewPr varScale="1">
        <p:scale>
          <a:sx n="116" d="100"/>
          <a:sy n="116" d="100"/>
        </p:scale>
        <p:origin x="39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19A4-D840-434A-970A-02EA7D818DD2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A00DF-4A5B-4B47-8721-1D45523D6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07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EA6C8-85E0-45F9-BBB4-6CED29CFD613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5DAFB-D898-4DCA-9998-0D87BA7F5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1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ввода модернизированной ГИС в эксплуатацию требуется подтверждение соответствия требованиям</a:t>
            </a:r>
            <a:r>
              <a:rPr lang="ru-RU" sz="1200" baseline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безопасности информации 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(слайд № 14).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Положение по аттестации Гостехкомиссии (ФСТЭК России) от 25 ноября 1994 г, позволяет органу по аттестации 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принимать решение о необходимости проведения дополнительной проверки эффективности защиты информации, на основе анализа изменений в информационной</a:t>
            </a:r>
            <a:r>
              <a:rPr lang="ru-RU" sz="1200" baseline="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системе.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/>
              <a:t>При увеличении угроз безопасности информации или изменения проектных решений, реализованных при создании системы защиты информации, проводятся дополнительные аттестационные испытания в рамках действующего аттестата соответствия.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3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импортозамещении,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техническое задание не модернизацию ГИС должны обязательно включаться (с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лайд № 10)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техническим средствам на которых будут функционировать компоненты ГИС;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программным средствам и программной среде функционирования компонентов ГИС;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модернизации подсистемы защиты информации в ГИС.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8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импортозамещении,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техническое задание не модернизацию ГИС должны обязательно включаться (с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лайд № 10)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техническим средствам на которых будут функционировать компоненты ГИС;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программным средствам и программной среде функционирования компонентов ГИС;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модернизации подсистемы защиты информации в ГИС.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9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импортозамещении,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техническое задание не модернизацию ГИС должны обязательно включаться (с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лайд № 10)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техническим средствам на которых будут функционировать компоненты ГИС;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программным средствам и программной среде функционирования компонентов ГИС;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модернизации подсистемы защиты информации в ГИС.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3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импортозамещении,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техническое задание не модернизацию ГИС должны обязательно включаться (с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лайд № 10)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техническим средствам на которых будут функционировать компоненты ГИС;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программным средствам и программной среде функционирования компонентов ГИС;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- требования к модернизации подсистемы защиты информации в ГИС.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3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принятии решений об применении того или иного технического решения, средства защиты информации, необходимо учитывать особенности их реализации.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средство защиты информации одного и того же производителя запросто может обладать разным функционалом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разных ОС, и, как следствие, может обладать расширенными возможностями, либо наоборот возможностями более узкими для реализации мер защиты при создании системы защиты информации.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Для</a:t>
            </a:r>
            <a:r>
              <a:rPr lang="ru-RU" baseline="0" dirty="0"/>
              <a:t> </a:t>
            </a:r>
            <a:r>
              <a:rPr lang="ru-RU" dirty="0"/>
              <a:t>примера, на слайде №</a:t>
            </a:r>
            <a:r>
              <a:rPr lang="ru-RU" baseline="0" dirty="0"/>
              <a:t> 12</a:t>
            </a:r>
            <a:r>
              <a:rPr lang="ru-RU" dirty="0"/>
              <a:t> приведены выдержки из профилей защиты (на соответствие которым проводится сертификация) для операционной системы общего назначения (тип «А», 4-го класса) и межсетевого экрана уровня узла (тип «В»,</a:t>
            </a:r>
            <a:r>
              <a:rPr lang="ru-RU" baseline="0" dirty="0"/>
              <a:t> 4-го класса).</a:t>
            </a:r>
          </a:p>
          <a:p>
            <a:r>
              <a:rPr lang="ru-RU" baseline="0" dirty="0"/>
              <a:t>В профиле защиты для операционной системы прописан функционал (</a:t>
            </a:r>
            <a:r>
              <a:rPr lang="ru-RU" u="sng" baseline="0" dirty="0"/>
              <a:t>4 пункта</a:t>
            </a:r>
            <a:r>
              <a:rPr lang="ru-RU" baseline="0" dirty="0"/>
              <a:t>) по фильтрации входящих и исходящих сетевых потоков, что позволяет предположить, что в сертифицированной ОС реализуется мера защиты УПД.3 требований ФСТЭК.</a:t>
            </a:r>
          </a:p>
          <a:p>
            <a:r>
              <a:rPr lang="ru-RU" baseline="0" dirty="0"/>
              <a:t>Однако это не так! Указанного функционала не достаточно для реализации меры защиты УПД.3. Полный функционал, необходимый для реализации УПД.3, приведен в профиле защиты для межсетевого экрана, </a:t>
            </a:r>
            <a:r>
              <a:rPr lang="ru-RU" u="sng" baseline="0" dirty="0"/>
              <a:t>и он содержит 15 пунктов</a:t>
            </a:r>
            <a:r>
              <a:rPr lang="ru-RU" baseline="0" dirty="0"/>
              <a:t>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7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DAFB-D898-4DCA-9998-0D87BA7F59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4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9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6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3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7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2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8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9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8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2F24-0B34-4747-A00E-2E41D3E2743F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C0CD-CB77-4A62-8419-046DD9EE8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04" y="-19343"/>
            <a:ext cx="12228503" cy="68761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5960" y="1988840"/>
            <a:ext cx="61926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Предоставления </a:t>
            </a:r>
            <a:r>
              <a:rPr lang="ru-RU" sz="4400" dirty="0" smtClean="0">
                <a:solidFill>
                  <a:schemeClr val="bg1"/>
                </a:solidFill>
              </a:rPr>
              <a:t>доступа к ресурсам ИС ГЖС 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с использованием СКЗИ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2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_6739857143489817462m_821575101544032713700E20C39-CEE3-47CD-986E-D3CF12F36671" descr="image001">
            <a:extLst>
              <a:ext uri="{FF2B5EF4-FFF2-40B4-BE49-F238E27FC236}">
                <a16:creationId xmlns="" xmlns:a16="http://schemas.microsoft.com/office/drawing/2014/main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="" xmlns:a16="http://schemas.microsoft.com/office/drawing/2014/main" id="{2C77D68F-541E-4BAC-ACC0-AB4975E4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6525345"/>
            <a:ext cx="1099362" cy="317862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Слайд №</a:t>
            </a:r>
            <a:fld id="{77E2E284-C50D-49FE-99FC-CDC02C4DAA4F}" type="slidenum">
              <a:rPr lang="ru-RU" sz="1400">
                <a:solidFill>
                  <a:schemeClr val="tx1"/>
                </a:solidFill>
              </a:r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1" y="879103"/>
            <a:ext cx="1215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a typeface="Open Sans" pitchFamily="34" charset="0"/>
                <a:cs typeface="Arial" panose="020B0604020202020204" pitchFamily="34" charset="0"/>
              </a:rPr>
              <a:t>Защита информации ИС ГЖС</a:t>
            </a:r>
            <a:endParaRPr lang="ru-RU" sz="2400" dirty="0">
              <a:solidFill>
                <a:schemeClr val="bg1"/>
              </a:solidFill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135560" y="1829214"/>
            <a:ext cx="8928992" cy="777482"/>
          </a:xfrm>
          <a:prstGeom prst="round2Same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6194" y="4820859"/>
            <a:ext cx="2244389" cy="731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ПП РФ №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1119</a:t>
            </a:r>
            <a:b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от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01.11.2012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5560" y="1830595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Подтверждено соответствие ИС ГЖС требованиям </a:t>
            </a:r>
            <a:r>
              <a:rPr lang="ru-RU" sz="2000" b="1" dirty="0">
                <a:solidFill>
                  <a:schemeClr val="bg1"/>
                </a:solidFill>
              </a:rPr>
              <a:t>безопасности информации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(Аттестат </a:t>
            </a:r>
            <a:r>
              <a:rPr lang="ru-RU" sz="2000" b="1" dirty="0">
                <a:solidFill>
                  <a:schemeClr val="bg1"/>
                </a:solidFill>
              </a:rPr>
              <a:t>соответствия № СЦ/2019/ИБ-015 до 20 марта 2022 г</a:t>
            </a:r>
            <a:r>
              <a:rPr lang="ru-RU" sz="2000" b="1" dirty="0" smtClean="0">
                <a:solidFill>
                  <a:schemeClr val="bg1"/>
                </a:solidFill>
              </a:rPr>
              <a:t>.)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7768" y="3068960"/>
            <a:ext cx="2272815" cy="9777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Приказ ФСТЭК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от 11.02.2013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 17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600056" y="4820859"/>
            <a:ext cx="876686" cy="731278"/>
          </a:xfrm>
          <a:prstGeom prst="rightArrow">
            <a:avLst>
              <a:gd name="adj1" fmla="val 50000"/>
              <a:gd name="adj2" fmla="val 77194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6600"/>
            </a:solidFill>
            <a:miter lim="800000"/>
            <a:headEnd type="none" w="sm" len="sm"/>
            <a:tailEnd/>
          </a:ln>
        </p:spPr>
        <p:txBody>
          <a:bodyPr wrap="none" lIns="73025" tIns="36512" rIns="73025" bIns="36512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538204" y="3159171"/>
            <a:ext cx="853940" cy="731278"/>
          </a:xfrm>
          <a:prstGeom prst="rightArrow">
            <a:avLst>
              <a:gd name="adj1" fmla="val 50000"/>
              <a:gd name="adj2" fmla="val 77194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6600"/>
            </a:solidFill>
            <a:miter lim="800000"/>
            <a:headEnd type="none" w="sm" len="sm"/>
            <a:tailEnd/>
          </a:ln>
        </p:spPr>
        <p:txBody>
          <a:bodyPr wrap="none" lIns="73025" tIns="36512" rIns="73025" bIns="36512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1720693"/>
            <a:ext cx="737124" cy="927689"/>
          </a:xfrm>
          <a:prstGeom prst="rect">
            <a:avLst/>
          </a:prstGeom>
        </p:spPr>
      </p:pic>
      <p:sp>
        <p:nvSpPr>
          <p:cNvPr id="12" name="Правильный пятиугольник 11"/>
          <p:cNvSpPr/>
          <p:nvPr/>
        </p:nvSpPr>
        <p:spPr>
          <a:xfrm>
            <a:off x="7680176" y="3139643"/>
            <a:ext cx="970509" cy="792088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К-3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авильный пятиугольник 16"/>
          <p:cNvSpPr/>
          <p:nvPr/>
        </p:nvSpPr>
        <p:spPr>
          <a:xfrm>
            <a:off x="7680176" y="4760048"/>
            <a:ext cx="1008112" cy="792088"/>
          </a:xfrm>
          <a:prstGeom prst="pent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3 уз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8"/>
          <p:cNvSpPr/>
          <p:nvPr/>
        </p:nvSpPr>
        <p:spPr>
          <a:xfrm>
            <a:off x="717036" y="5120689"/>
            <a:ext cx="949053" cy="640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 defTabSz="370331"/>
            <a:r>
              <a:rPr lang="ru-RU" dirty="0">
                <a:solidFill>
                  <a:srgbClr val="FFFFFF"/>
                </a:solidFill>
              </a:rPr>
              <a:t>1300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071664" y="4121898"/>
            <a:ext cx="6016071" cy="64807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Регламент доступа к ресурсам ИС ГЖС    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071664" y="5030154"/>
            <a:ext cx="5998396" cy="459231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Прил.1   Соглашение о взаимодействии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85260" y="6381328"/>
            <a:ext cx="1189695" cy="288032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</a:rPr>
              <a:t>Слайд №</a:t>
            </a:r>
            <a:fld id="{77E2E284-C50D-49FE-99FC-CDC02C4DAA4F}" type="slidenum">
              <a:rPr lang="ru-RU" sz="1400" smtClean="0">
                <a:solidFill>
                  <a:prstClr val="black"/>
                </a:solidFill>
              </a:rPr>
              <a:pPr/>
              <a:t>3</a:t>
            </a:fld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m_6739857143489817462m_821575101544032713700E20C39-CEE3-47CD-986E-D3CF12F36671" descr="image001">
            <a:extLst>
              <a:ext uri="{FF2B5EF4-FFF2-40B4-BE49-F238E27FC236}">
                <a16:creationId xmlns="" xmlns:a16="http://schemas.microsoft.com/office/drawing/2014/main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 defTabSz="914400">
              <a:defRPr spc="0"/>
            </a:pPr>
            <a:r>
              <a:rPr lang="ru-RU" spc="0" dirty="0">
                <a:solidFill>
                  <a:schemeClr val="bg1"/>
                </a:solidFill>
              </a:rPr>
              <a:t>Требования </a:t>
            </a:r>
            <a:r>
              <a:rPr lang="ru-RU" spc="0" dirty="0" smtClean="0">
                <a:solidFill>
                  <a:schemeClr val="bg1"/>
                </a:solidFill>
              </a:rPr>
              <a:t>нормативной документации по ЗИ</a:t>
            </a:r>
            <a:endParaRPr lang="ru-RU" spc="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71664" y="5778081"/>
            <a:ext cx="6016071" cy="4592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  <a:effectLst>
            <a:outerShdw dist="107763" dir="18900000" algn="ctr" rotWithShape="0">
              <a:schemeClr val="bg1">
                <a:lumMod val="50000"/>
              </a:schemeClr>
            </a:outerShdw>
          </a:effectLst>
        </p:spPr>
        <p:txBody>
          <a:bodyPr wrap="none" lIns="73025" tIns="36512" rIns="73025" bIns="36512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Прил.2   Декларация соответствия	          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39667"/>
              </p:ext>
            </p:extLst>
          </p:nvPr>
        </p:nvGraphicFramePr>
        <p:xfrm>
          <a:off x="1273947" y="1595691"/>
          <a:ext cx="9837595" cy="2022152"/>
        </p:xfrm>
        <a:graphic>
          <a:graphicData uri="http://schemas.openxmlformats.org/drawingml/2006/table">
            <a:tbl>
              <a:tblPr firstRow="1" firstCol="1" bandRow="1"/>
              <a:tblGrid>
                <a:gridCol w="893254"/>
                <a:gridCol w="8944341"/>
              </a:tblGrid>
              <a:tr h="2022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УПД.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 (ФСТЭК)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Оператор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предоставляет доступ к информационной системе авторизованным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                                      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уполномоченным) пользователям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выполнении следующих условий: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при наличии договора (соглашения) об информационном взаимодействии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оператором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(обладателем, владельцем) внешней информационной системы;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при наличии подтверждения выполнения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во внешней информационной системе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требований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 защите информации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(наличие аттестата соответствия требованиям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безопасности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информации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или иного подтверждения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</a:tbl>
          </a:graphicData>
        </a:graphic>
      </p:graphicFrame>
      <p:sp>
        <p:nvSpPr>
          <p:cNvPr id="17" name="AutoShape 11"/>
          <p:cNvSpPr>
            <a:spLocks noChangeArrowheads="1"/>
          </p:cNvSpPr>
          <p:nvPr/>
        </p:nvSpPr>
        <p:spPr bwMode="auto">
          <a:xfrm rot="5400000">
            <a:off x="5888090" y="2029975"/>
            <a:ext cx="388218" cy="3651611"/>
          </a:xfrm>
          <a:prstGeom prst="rightArrow">
            <a:avLst>
              <a:gd name="adj1" fmla="val 50000"/>
              <a:gd name="adj2" fmla="val 77194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6600"/>
            </a:solidFill>
            <a:miter lim="800000"/>
            <a:headEnd type="none" w="sm" len="sm"/>
            <a:tailEnd/>
          </a:ln>
        </p:spPr>
        <p:txBody>
          <a:bodyPr wrap="none" lIns="73025" tIns="36512" rIns="73025" bIns="36512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8"/>
          <p:cNvSpPr/>
          <p:nvPr/>
        </p:nvSpPr>
        <p:spPr>
          <a:xfrm>
            <a:off x="1795403" y="5937530"/>
            <a:ext cx="862453" cy="340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/>
          <a:p>
            <a:pPr lvl="1" defTabSz="370331"/>
            <a:r>
              <a:rPr lang="ru-RU" dirty="0">
                <a:solidFill>
                  <a:srgbClr val="FFFFFF"/>
                </a:solidFill>
              </a:rPr>
              <a:t>270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85260" y="6381328"/>
            <a:ext cx="1189695" cy="288032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</a:rPr>
              <a:t>Слайд №</a:t>
            </a:r>
            <a:fld id="{77E2E284-C50D-49FE-99FC-CDC02C4DAA4F}" type="slidenum">
              <a:rPr lang="ru-RU" sz="1400" smtClean="0">
                <a:solidFill>
                  <a:prstClr val="black"/>
                </a:solidFill>
              </a:rPr>
              <a:pPr/>
              <a:t>4</a:t>
            </a:fld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m_6739857143489817462m_821575101544032713700E20C39-CEE3-47CD-986E-D3CF12F36671" descr="image001">
            <a:extLst>
              <a:ext uri="{FF2B5EF4-FFF2-40B4-BE49-F238E27FC236}">
                <a16:creationId xmlns="" xmlns:a16="http://schemas.microsoft.com/office/drawing/2014/main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44" y="1562175"/>
            <a:ext cx="7223195" cy="4716267"/>
          </a:xfrm>
          <a:prstGeom prst="rect">
            <a:avLst/>
          </a:prstGeom>
        </p:spPr>
      </p:pic>
      <p:sp>
        <p:nvSpPr>
          <p:cNvPr id="7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 defTabSz="914400">
              <a:defRPr spc="0"/>
            </a:pPr>
            <a:r>
              <a:rPr lang="ru-RU" spc="0" dirty="0" smtClean="0">
                <a:solidFill>
                  <a:schemeClr val="bg1"/>
                </a:solidFill>
              </a:rPr>
              <a:t>Защита каналов доступа к ресурсам ИС ГЖС</a:t>
            </a:r>
            <a:endParaRPr lang="ru-RU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8"/>
          <p:cNvSpPr/>
          <p:nvPr/>
        </p:nvSpPr>
        <p:spPr>
          <a:xfrm>
            <a:off x="1795403" y="5937530"/>
            <a:ext cx="862453" cy="340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/>
          <a:p>
            <a:pPr lvl="1" defTabSz="370331"/>
            <a:r>
              <a:rPr lang="ru-RU" dirty="0">
                <a:solidFill>
                  <a:srgbClr val="FFFFFF"/>
                </a:solidFill>
              </a:rPr>
              <a:t>270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85260" y="6381328"/>
            <a:ext cx="1189695" cy="288032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</a:rPr>
              <a:t>Слайд №</a:t>
            </a:r>
            <a:fld id="{77E2E284-C50D-49FE-99FC-CDC02C4DAA4F}" type="slidenum">
              <a:rPr lang="ru-RU" sz="1400" smtClean="0">
                <a:solidFill>
                  <a:prstClr val="black"/>
                </a:solidFill>
              </a:rPr>
              <a:pPr/>
              <a:t>5</a:t>
            </a:fld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m_6739857143489817462m_821575101544032713700E20C39-CEE3-47CD-986E-D3CF12F36671" descr="image001">
            <a:extLst>
              <a:ext uri="{FF2B5EF4-FFF2-40B4-BE49-F238E27FC236}">
                <a16:creationId xmlns="" xmlns:a16="http://schemas.microsoft.com/office/drawing/2014/main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 defTabSz="914400">
              <a:defRPr spc="0"/>
            </a:pPr>
            <a:r>
              <a:rPr lang="ru-RU" spc="0" dirty="0" smtClean="0">
                <a:solidFill>
                  <a:schemeClr val="bg1"/>
                </a:solidFill>
              </a:rPr>
              <a:t>Защита каналов доступа к ресурсам ИС ГЖС</a:t>
            </a:r>
            <a:endParaRPr lang="ru-RU" spc="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89381"/>
              </p:ext>
            </p:extLst>
          </p:nvPr>
        </p:nvGraphicFramePr>
        <p:xfrm>
          <a:off x="507308" y="3225193"/>
          <a:ext cx="10972799" cy="2148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528"/>
                <a:gridCol w="2157765"/>
                <a:gridCol w="2829384"/>
                <a:gridCol w="2588167"/>
                <a:gridCol w="2939955"/>
              </a:tblGrid>
              <a:tr h="66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СКЗИ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сертификатах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установки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Назначение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</a:tr>
              <a:tr h="7862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АПКШ «Континент» 3.7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-10-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ФСБ России № СФ/124-3018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Действителен до 16.12.2021 г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локальной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сети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Дирекции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защищенных СКЗИ каналов доступа к ИС ГЖС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</a:tr>
              <a:tr h="6953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Континент-АП 3.7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ФСБ России СФ/124-3019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Действителен до 16.12.2019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 пользователей и администраторов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Средство доступа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 ИС ГЖС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36195" marB="36195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7308" y="1758864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 обмене информацией по незащищенным от НСД к информации каналам </a:t>
            </a:r>
            <a:r>
              <a:rPr lang="ru-RU" dirty="0" smtClean="0"/>
              <a:t>связи (ИТКС Интернет), </a:t>
            </a:r>
            <a:r>
              <a:rPr lang="ru-RU" dirty="0"/>
              <a:t>необходимо использовать сертифицированные средства криптографической защиты информации (СКЗИ</a:t>
            </a:r>
            <a:r>
              <a:rPr lang="ru-RU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СКЗИ должны соответствовать требованиям ФСБ по классу не ниже КС1.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Для защиты каналов доступа к ресурсам ИС ГЖС применяются: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1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8"/>
          <p:cNvSpPr/>
          <p:nvPr/>
        </p:nvSpPr>
        <p:spPr>
          <a:xfrm>
            <a:off x="1795403" y="5937530"/>
            <a:ext cx="862453" cy="340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/>
          <a:p>
            <a:pPr lvl="1" defTabSz="370331"/>
            <a:r>
              <a:rPr lang="ru-RU" dirty="0">
                <a:solidFill>
                  <a:srgbClr val="FFFFFF"/>
                </a:solidFill>
              </a:rPr>
              <a:t>270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85260" y="6381328"/>
            <a:ext cx="1189695" cy="288032"/>
          </a:xfrm>
        </p:spPr>
        <p:txBody>
          <a:bodyPr/>
          <a:lstStyle/>
          <a:p>
            <a:r>
              <a:rPr lang="ru-RU" sz="1400" dirty="0">
                <a:solidFill>
                  <a:prstClr val="black"/>
                </a:solidFill>
              </a:rPr>
              <a:t>Слайд №</a:t>
            </a:r>
            <a:fld id="{77E2E284-C50D-49FE-99FC-CDC02C4DAA4F}" type="slidenum">
              <a:rPr lang="ru-RU" sz="1400" smtClean="0">
                <a:solidFill>
                  <a:prstClr val="black"/>
                </a:solidFill>
              </a:rPr>
              <a:pPr/>
              <a:t>6</a:t>
            </a:fld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m_6739857143489817462m_821575101544032713700E20C39-CEE3-47CD-986E-D3CF12F36671" descr="image001">
            <a:extLst>
              <a:ext uri="{FF2B5EF4-FFF2-40B4-BE49-F238E27FC236}">
                <a16:creationId xmlns="" xmlns:a16="http://schemas.microsoft.com/office/drawing/2014/main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>
              <a:defRPr spc="0"/>
            </a:pPr>
            <a:r>
              <a:rPr lang="ru-RU" spc="0" dirty="0">
                <a:solidFill>
                  <a:schemeClr val="bg1"/>
                </a:solidFill>
              </a:rPr>
              <a:t>Регламент доступа к ресурсам ИС ГЖС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1578684"/>
            <a:ext cx="10657183" cy="511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доступа к ресурсам ИС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ГЖС необходимо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Приобрести сертифицированную ФСБ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программу-клиент «Континент-АП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(право на подключение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ЦУС -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351Д6-040005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по количеству подключаемых АРМ).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на АРМ программу-клиент «Континент-АП»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(адрес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сервера доступа –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85.26.150.205)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Оформить и направить в адрес Дирекции:</a:t>
            </a:r>
          </a:p>
          <a:p>
            <a:pPr marL="914400" lvl="1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Скан лицензии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ПО «Континент-АП 3.7»</a:t>
            </a:r>
          </a:p>
          <a:p>
            <a:pPr marL="914400" lvl="1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Соглашение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информационном взаимодействии (приложение № 2 к Приказу)</a:t>
            </a:r>
          </a:p>
          <a:p>
            <a:pPr marL="914400" lvl="1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Декларацию о соответствии требованиям безопасности информации (приложение № 3)</a:t>
            </a:r>
          </a:p>
          <a:p>
            <a:pPr marL="914400" lvl="1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Заявку установленного образца (Приложение № 1 к Регламенту подключения)</a:t>
            </a:r>
          </a:p>
          <a:p>
            <a:pPr lvl="1">
              <a:lnSpc>
                <a:spcPct val="115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Примечание: Заявка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подписывается руководителем, либо другим уполномоченным сотрудником Организации.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Дирекции сертификаты (ключевые документы) для подключения к сети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Континент-АП на подключаемых АРМ сертификаты для подключения к сети.</a:t>
            </a:r>
          </a:p>
          <a:p>
            <a:pPr algn="ctr">
              <a:lnSpc>
                <a:spcPct val="115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Примечание: передача сертификатов (ключевых документов) осуществляется по защищенному каналу связи, либо на защищенном носителе (</a:t>
            </a:r>
            <a:r>
              <a:rPr lang="ru-RU" sz="1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Токен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Флэш), предоставленном подключаемой организацией.</a:t>
            </a:r>
          </a:p>
          <a:p>
            <a:pPr algn="ctr">
              <a:lnSpc>
                <a:spcPct val="115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необходимости, получить консультацию по подключению по телефону: 8 (495) 981-60-35 (СпецЦентр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_6739857143489817462m_821575101544032713700E20C39-CEE3-47CD-986E-D3CF12F36671" descr="image001">
            <a:extLst>
              <a:ext uri="{FF2B5EF4-FFF2-40B4-BE49-F238E27FC236}">
                <a16:creationId xmlns="" xmlns:a16="http://schemas.microsoft.com/office/drawing/2014/main" id="{17DB0662-14F1-4703-A4E6-BA3535F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0"/>
            <a:ext cx="12185239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3">
            <a:extLst>
              <a:ext uri="{FF2B5EF4-FFF2-40B4-BE49-F238E27FC236}">
                <a16:creationId xmlns="" xmlns:a16="http://schemas.microsoft.com/office/drawing/2014/main" id="{2C77D68F-541E-4BAC-ACC0-AB4975E4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71370" cy="38987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Слайд №</a:t>
            </a:r>
            <a:fld id="{77E2E284-C50D-49FE-99FC-CDC02C4DAA4F}" type="slidenum">
              <a:rPr lang="ru-RU" sz="1400">
                <a:solidFill>
                  <a:schemeClr val="tx1"/>
                </a:solidFill>
              </a:rPr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Shape 168"/>
          <p:cNvSpPr txBox="1">
            <a:spLocks/>
          </p:cNvSpPr>
          <p:nvPr/>
        </p:nvSpPr>
        <p:spPr>
          <a:xfrm>
            <a:off x="1824260" y="937141"/>
            <a:ext cx="8736971" cy="45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  <a:lvl2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2pPr>
            <a:lvl3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3pPr>
            <a:lvl4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4pPr>
            <a:lvl5pPr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5pPr>
            <a:lvl6pPr indent="4572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6pPr>
            <a:lvl7pPr indent="9144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7pPr>
            <a:lvl8pPr indent="13716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8pPr>
            <a:lvl9pPr indent="1828800">
              <a:defRPr sz="2200" spc="-50"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9pPr>
          </a:lstStyle>
          <a:p>
            <a:pPr algn="ctr">
              <a:defRPr spc="0"/>
            </a:pPr>
            <a:r>
              <a:rPr lang="ru-RU" spc="0" dirty="0" smtClean="0">
                <a:solidFill>
                  <a:schemeClr val="bg1"/>
                </a:solidFill>
              </a:rPr>
              <a:t>Приобретение </a:t>
            </a:r>
            <a:r>
              <a:rPr lang="ru-RU" spc="0" dirty="0">
                <a:solidFill>
                  <a:schemeClr val="bg1"/>
                </a:solidFill>
              </a:rPr>
              <a:t>Континент АП (ориентировочные цены</a:t>
            </a:r>
            <a:r>
              <a:rPr lang="ru-RU" spc="0" dirty="0" smtClean="0">
                <a:solidFill>
                  <a:schemeClr val="bg1"/>
                </a:solidFill>
              </a:rPr>
              <a:t>)</a:t>
            </a:r>
            <a:endParaRPr lang="ru-RU" spc="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23919"/>
              </p:ext>
            </p:extLst>
          </p:nvPr>
        </p:nvGraphicFramePr>
        <p:xfrm>
          <a:off x="2027439" y="3921932"/>
          <a:ext cx="8328191" cy="1582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8032"/>
                <a:gridCol w="1440159"/>
              </a:tblGrid>
              <a:tr h="57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Право на использование Континент АП (</a:t>
                      </a:r>
                      <a:r>
                        <a:rPr lang="ru-RU" sz="1800" b="0" dirty="0">
                          <a:solidFill>
                            <a:srgbClr val="FFFF00"/>
                          </a:solidFill>
                          <a:effectLst/>
                        </a:rPr>
                        <a:t>1 дополнительное подключение пользователя Континент АП к СД</a:t>
                      </a:r>
                      <a:r>
                        <a:rPr lang="ru-RU" sz="1800" b="0" dirty="0">
                          <a:effectLst/>
                        </a:rPr>
                        <a:t>) </a:t>
                      </a:r>
                      <a:r>
                        <a:rPr lang="ru-RU" sz="1800" b="0" dirty="0" smtClean="0">
                          <a:solidFill>
                            <a:srgbClr val="FF0000"/>
                          </a:solidFill>
                          <a:effectLst/>
                        </a:rPr>
                        <a:t>бессрочная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7 140,00р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Установочный </a:t>
                      </a:r>
                      <a:r>
                        <a:rPr lang="ru-RU" sz="1800" b="0" dirty="0">
                          <a:effectLst/>
                        </a:rPr>
                        <a:t>комплект. СКЗИ «Континент-АП» версия 3.7 *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1 090,00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Ключ активации сервиса прямой технической поддержки уровня "Стандартный" (рекомендуем) срок 1 </a:t>
                      </a:r>
                      <a:r>
                        <a:rPr lang="ru-RU" sz="1800" b="0" dirty="0" smtClean="0">
                          <a:effectLst/>
                        </a:rPr>
                        <a:t>год *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2 070,00р</a:t>
                      </a:r>
                      <a:r>
                        <a:rPr lang="ru-RU" sz="1800" b="0" dirty="0">
                          <a:effectLst/>
                        </a:rPr>
                        <a:t>.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23592" y="5534000"/>
            <a:ext cx="29445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В цену включен НДС (20%)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3512" y="1844824"/>
            <a:ext cx="864132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Необходимая и достаточная для приобретения СКЗИ Континент-АП информация:</a:t>
            </a:r>
          </a:p>
          <a:p>
            <a:r>
              <a:rPr lang="ru-RU" dirty="0" smtClean="0"/>
              <a:t>	•владелец </a:t>
            </a:r>
            <a:r>
              <a:rPr lang="ru-RU" dirty="0"/>
              <a:t>ЦУС (наименование, ИНН/КПП) – это Дирекция!</a:t>
            </a:r>
          </a:p>
          <a:p>
            <a:r>
              <a:rPr lang="ru-RU" dirty="0" smtClean="0"/>
              <a:t>	•скан </a:t>
            </a:r>
            <a:r>
              <a:rPr lang="ru-RU" dirty="0"/>
              <a:t>лицензии на ЦУС для приобретения СКЗИ Континент-АП не требуется! </a:t>
            </a:r>
          </a:p>
          <a:p>
            <a:r>
              <a:rPr lang="ru-RU" dirty="0" smtClean="0"/>
              <a:t>Необходимо указать: </a:t>
            </a:r>
            <a:r>
              <a:rPr lang="ru-RU" sz="2000" b="1" dirty="0"/>
              <a:t>Рег.номер ЦУС - 351Д6-040005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6959" y="3501008"/>
            <a:ext cx="311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Типовой договор СпецЦентр: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4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2C77D68F-541E-4BAC-ACC0-AB4975E4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812" y="6569363"/>
            <a:ext cx="918102" cy="27384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Слайд №</a:t>
            </a:r>
            <a:fld id="{77E2E284-C50D-49FE-99FC-CDC02C4DAA4F}" type="slidenum">
              <a:rPr lang="ru-RU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04" y="-19343"/>
            <a:ext cx="12228503" cy="6876151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6240016" y="2161423"/>
            <a:ext cx="56521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СПАСИБО ЗА ВНИМАНИЕ !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6103419" y="3630736"/>
            <a:ext cx="56521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ЕСТЬ ВОПРОСЫ?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645024"/>
            <a:ext cx="296416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white"/>
                </a:solidFill>
              </a:rPr>
              <a:t>8 (495) 981-60-35</a:t>
            </a:r>
            <a:endParaRPr lang="ru-RU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3081" y="4037183"/>
            <a:ext cx="2746695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</a:rPr>
              <a:t>info@scentr.pro</a:t>
            </a:r>
            <a:endParaRPr lang="ru-RU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22333</TotalTime>
  <Words>862</Words>
  <Application>Microsoft Office PowerPoint</Application>
  <PresentationFormat>Широкоэкранный</PresentationFormat>
  <Paragraphs>114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Akzidenz-Grotesk Pro Med</vt:lpstr>
      <vt:lpstr>Arial</vt:lpstr>
      <vt:lpstr>Calibri</vt:lpstr>
      <vt:lpstr>Open Sans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ГНВ</cp:lastModifiedBy>
  <cp:revision>346</cp:revision>
  <cp:lastPrinted>2019-04-01T13:10:04Z</cp:lastPrinted>
  <dcterms:created xsi:type="dcterms:W3CDTF">2014-06-24T14:49:40Z</dcterms:created>
  <dcterms:modified xsi:type="dcterms:W3CDTF">2019-10-14T11:44:42Z</dcterms:modified>
</cp:coreProperties>
</file>